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Lst>
  <p:sldSz cy="5143500" cx="9144000"/>
  <p:notesSz cx="6858000" cy="9144000"/>
  <p:embeddedFontLst>
    <p:embeddedFont>
      <p:font typeface="Nunito"/>
      <p:regular r:id="rId31"/>
      <p:bold r:id="rId32"/>
      <p:italic r:id="rId33"/>
      <p:boldItalic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regular.fntdata"/><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Nunito-italic.fntdata"/><Relationship Id="rId10" Type="http://schemas.openxmlformats.org/officeDocument/2006/relationships/slide" Target="slides/slide5.xml"/><Relationship Id="rId32" Type="http://schemas.openxmlformats.org/officeDocument/2006/relationships/font" Target="fonts/Nunito-bold.fntdata"/><Relationship Id="rId13" Type="http://schemas.openxmlformats.org/officeDocument/2006/relationships/slide" Target="slides/slide8.xml"/><Relationship Id="rId12" Type="http://schemas.openxmlformats.org/officeDocument/2006/relationships/slide" Target="slides/slide7.xml"/><Relationship Id="rId34" Type="http://schemas.openxmlformats.org/officeDocument/2006/relationships/font" Target="fonts/Nunito-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ac4325621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ac4325621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ac45b73b39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ac45b73b39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ac45b73b3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ac45b73b39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ac45b73b3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ac45b73b3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ac45b73b3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ac45b73b3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g1ac45b73b3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 name="Google Shape;207;g1ac45b73b3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ac45b73b39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ac45b73b39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1ac45b73b39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1ac45b73b39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ac45b73b39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ac45b73b39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ac45b73b39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ac45b73b39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ac45b73b39_0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ac45b73b39_0_1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1ac45b73b39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1ac45b73b39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a48c38af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a48c38af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a48c38afbd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a48c38afbd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1" name="Shape 261"/>
        <p:cNvGrpSpPr/>
        <p:nvPr/>
      </p:nvGrpSpPr>
      <p:grpSpPr>
        <a:xfrm>
          <a:off x="0" y="0"/>
          <a:ext cx="0" cy="0"/>
          <a:chOff x="0" y="0"/>
          <a:chExt cx="0" cy="0"/>
        </a:xfrm>
      </p:grpSpPr>
      <p:sp>
        <p:nvSpPr>
          <p:cNvPr id="262" name="Google Shape;262;g1a48c38afbd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1a48c38afbd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ac45b73b39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ac45b73b39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ac45b73b39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ac45b73b39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ac45b73b39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ac45b73b39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ac45b73b3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ac45b73b3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ac45b73b39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ac45b73b39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ac45b73b39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ac45b73b3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ac45b73b3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ac45b73b3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a467d2f2d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a467d2f2d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1ac45b73b39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1ac45b73b39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ac45b73b3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ac45b73b3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title"/>
          </p:nvPr>
        </p:nvSpPr>
        <p:spPr>
          <a:xfrm>
            <a:off x="819150" y="845600"/>
            <a:ext cx="7505700" cy="2158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GB" sz="4020">
                <a:solidFill>
                  <a:srgbClr val="000000"/>
                </a:solidFill>
                <a:latin typeface="Times New Roman"/>
                <a:ea typeface="Times New Roman"/>
                <a:cs typeface="Times New Roman"/>
                <a:sym typeface="Times New Roman"/>
              </a:rPr>
              <a:t>HADOOP SPARK-BASED REAL-TIME ONLINE SALES DATA ANALYSIS</a:t>
            </a:r>
            <a:endParaRPr sz="2400">
              <a:solidFill>
                <a:srgbClr val="000000"/>
              </a:solidFill>
              <a:latin typeface="Times New Roman"/>
              <a:ea typeface="Times New Roman"/>
              <a:cs typeface="Times New Roman"/>
              <a:sym typeface="Times New Roman"/>
            </a:endParaRPr>
          </a:p>
        </p:txBody>
      </p:sp>
      <p:sp>
        <p:nvSpPr>
          <p:cNvPr id="129" name="Google Shape;129;p13"/>
          <p:cNvSpPr txBox="1"/>
          <p:nvPr>
            <p:ph idx="1" type="body"/>
          </p:nvPr>
        </p:nvSpPr>
        <p:spPr>
          <a:xfrm>
            <a:off x="819150" y="3305550"/>
            <a:ext cx="7505700" cy="1188000"/>
          </a:xfrm>
          <a:prstGeom prst="rect">
            <a:avLst/>
          </a:prstGeom>
        </p:spPr>
        <p:txBody>
          <a:bodyPr anchorCtr="0" anchor="t" bIns="91425" lIns="91425" spcFirstLastPara="1" rIns="91425" wrap="square" tIns="91425">
            <a:noAutofit/>
          </a:bodyPr>
          <a:lstStyle/>
          <a:p>
            <a:pPr indent="0" lvl="0" marL="0" rtl="0" algn="r">
              <a:lnSpc>
                <a:spcPct val="95000"/>
              </a:lnSpc>
              <a:spcBef>
                <a:spcPts val="0"/>
              </a:spcBef>
              <a:spcAft>
                <a:spcPts val="0"/>
              </a:spcAft>
              <a:buSzPts val="688"/>
              <a:buNone/>
            </a:pPr>
            <a:r>
              <a:rPr lang="en-GB" sz="2000">
                <a:solidFill>
                  <a:srgbClr val="000000"/>
                </a:solidFill>
                <a:latin typeface="Times New Roman"/>
                <a:ea typeface="Times New Roman"/>
                <a:cs typeface="Times New Roman"/>
                <a:sym typeface="Times New Roman"/>
              </a:rPr>
              <a:t>Project By,</a:t>
            </a:r>
            <a:endParaRPr sz="2000">
              <a:solidFill>
                <a:srgbClr val="000000"/>
              </a:solidFill>
              <a:latin typeface="Times New Roman"/>
              <a:ea typeface="Times New Roman"/>
              <a:cs typeface="Times New Roman"/>
              <a:sym typeface="Times New Roman"/>
            </a:endParaRPr>
          </a:p>
          <a:p>
            <a:pPr indent="0" lvl="0" marL="0" rtl="0" algn="r">
              <a:lnSpc>
                <a:spcPct val="95000"/>
              </a:lnSpc>
              <a:spcBef>
                <a:spcPts val="600"/>
              </a:spcBef>
              <a:spcAft>
                <a:spcPts val="0"/>
              </a:spcAft>
              <a:buSzPts val="688"/>
              <a:buNone/>
            </a:pPr>
            <a:r>
              <a:rPr lang="en-GB" sz="2000">
                <a:solidFill>
                  <a:srgbClr val="000000"/>
                </a:solidFill>
                <a:latin typeface="Times New Roman"/>
                <a:ea typeface="Times New Roman"/>
                <a:cs typeface="Times New Roman"/>
                <a:sym typeface="Times New Roman"/>
              </a:rPr>
              <a:t>Meghana Bodapati ThirumalaNaidu ( 885206029 )</a:t>
            </a:r>
            <a:endParaRPr sz="2000">
              <a:solidFill>
                <a:srgbClr val="000000"/>
              </a:solidFill>
              <a:latin typeface="Times New Roman"/>
              <a:ea typeface="Times New Roman"/>
              <a:cs typeface="Times New Roman"/>
              <a:sym typeface="Times New Roman"/>
            </a:endParaRPr>
          </a:p>
          <a:p>
            <a:pPr indent="0" lvl="0" marL="0" rtl="0" algn="r">
              <a:lnSpc>
                <a:spcPct val="95000"/>
              </a:lnSpc>
              <a:spcBef>
                <a:spcPts val="600"/>
              </a:spcBef>
              <a:spcAft>
                <a:spcPts val="0"/>
              </a:spcAft>
              <a:buSzPts val="688"/>
              <a:buNone/>
            </a:pPr>
            <a:r>
              <a:rPr lang="en-GB" sz="2000">
                <a:solidFill>
                  <a:srgbClr val="000000"/>
                </a:solidFill>
                <a:latin typeface="Times New Roman"/>
                <a:ea typeface="Times New Roman"/>
                <a:cs typeface="Times New Roman"/>
                <a:sym typeface="Times New Roman"/>
              </a:rPr>
              <a:t>Pooja Honneshwari R ( 885237305 )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2"/>
          <p:cNvSpPr txBox="1"/>
          <p:nvPr>
            <p:ph type="title"/>
          </p:nvPr>
        </p:nvSpPr>
        <p:spPr>
          <a:xfrm>
            <a:off x="748850" y="482400"/>
            <a:ext cx="7505700" cy="827700"/>
          </a:xfrm>
          <a:prstGeom prst="rect">
            <a:avLst/>
          </a:prstGeom>
        </p:spPr>
        <p:txBody>
          <a:bodyPr anchorCtr="0" anchor="t" bIns="91425" lIns="91425" spcFirstLastPara="1" rIns="91425" wrap="square" tIns="91425">
            <a:normAutofit/>
          </a:bodyPr>
          <a:lstStyle/>
          <a:p>
            <a:pPr indent="0" lvl="0" marL="0" rtl="0" algn="l">
              <a:lnSpc>
                <a:spcPct val="150000"/>
              </a:lnSpc>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Datasets Information</a:t>
            </a:r>
            <a:endParaRPr sz="3400">
              <a:solidFill>
                <a:srgbClr val="000000"/>
              </a:solidFill>
              <a:latin typeface="Times New Roman"/>
              <a:ea typeface="Times New Roman"/>
              <a:cs typeface="Times New Roman"/>
              <a:sym typeface="Times New Roman"/>
            </a:endParaRPr>
          </a:p>
        </p:txBody>
      </p:sp>
      <p:sp>
        <p:nvSpPr>
          <p:cNvPr id="185" name="Google Shape;185;p22"/>
          <p:cNvSpPr txBox="1"/>
          <p:nvPr>
            <p:ph idx="1" type="body"/>
          </p:nvPr>
        </p:nvSpPr>
        <p:spPr>
          <a:xfrm>
            <a:off x="819150" y="1310100"/>
            <a:ext cx="7505700" cy="28203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sz="2000">
                <a:solidFill>
                  <a:srgbClr val="000000"/>
                </a:solidFill>
                <a:latin typeface="Times New Roman"/>
                <a:ea typeface="Times New Roman"/>
                <a:cs typeface="Times New Roman"/>
                <a:sym typeface="Times New Roman"/>
              </a:rPr>
              <a:t>Three datasets are used for the analysis: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5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Customers dataset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Orders dataset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Products dataset</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600"/>
              </a:spcBef>
              <a:spcAft>
                <a:spcPts val="1200"/>
              </a:spcAft>
              <a:buSzPts val="688"/>
              <a:buNone/>
            </a:pPr>
            <a:r>
              <a:t/>
            </a:r>
            <a:endParaRPr sz="812"/>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23"/>
          <p:cNvSpPr txBox="1"/>
          <p:nvPr>
            <p:ph type="title"/>
          </p:nvPr>
        </p:nvSpPr>
        <p:spPr>
          <a:xfrm>
            <a:off x="819150" y="45420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Attributes: customers.csv</a:t>
            </a:r>
            <a:endParaRPr sz="3400">
              <a:solidFill>
                <a:srgbClr val="000000"/>
              </a:solidFill>
              <a:latin typeface="Times New Roman"/>
              <a:ea typeface="Times New Roman"/>
              <a:cs typeface="Times New Roman"/>
              <a:sym typeface="Times New Roman"/>
            </a:endParaRPr>
          </a:p>
        </p:txBody>
      </p:sp>
      <p:sp>
        <p:nvSpPr>
          <p:cNvPr id="191" name="Google Shape;191;p23"/>
          <p:cNvSpPr txBox="1"/>
          <p:nvPr>
            <p:ph idx="1" type="body"/>
          </p:nvPr>
        </p:nvSpPr>
        <p:spPr>
          <a:xfrm>
            <a:off x="819150" y="1235025"/>
            <a:ext cx="7505700" cy="29214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ID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Name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Address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Birth Date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City</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Created At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Email</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1000"/>
              </a:spcBef>
              <a:spcAft>
                <a:spcPts val="0"/>
              </a:spcAft>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812"/>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4"/>
          <p:cNvSpPr txBox="1"/>
          <p:nvPr>
            <p:ph type="title"/>
          </p:nvPr>
        </p:nvSpPr>
        <p:spPr>
          <a:xfrm>
            <a:off x="819150" y="42382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Attributes: customers.csv</a:t>
            </a:r>
            <a:endParaRPr sz="3400">
              <a:solidFill>
                <a:srgbClr val="000000"/>
              </a:solidFill>
              <a:latin typeface="Times New Roman"/>
              <a:ea typeface="Times New Roman"/>
              <a:cs typeface="Times New Roman"/>
              <a:sym typeface="Times New Roman"/>
            </a:endParaRPr>
          </a:p>
        </p:txBody>
      </p:sp>
      <p:sp>
        <p:nvSpPr>
          <p:cNvPr id="197" name="Google Shape;197;p24"/>
          <p:cNvSpPr txBox="1"/>
          <p:nvPr>
            <p:ph idx="1" type="body"/>
          </p:nvPr>
        </p:nvSpPr>
        <p:spPr>
          <a:xfrm>
            <a:off x="819150" y="1251525"/>
            <a:ext cx="7505700" cy="24225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Latitude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Longitude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Password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Source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State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Zip</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812"/>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25"/>
          <p:cNvSpPr txBox="1"/>
          <p:nvPr>
            <p:ph type="title"/>
          </p:nvPr>
        </p:nvSpPr>
        <p:spPr>
          <a:xfrm>
            <a:off x="921875" y="461575"/>
            <a:ext cx="74031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customers.csv</a:t>
            </a:r>
            <a:endParaRPr sz="3400">
              <a:solidFill>
                <a:srgbClr val="000000"/>
              </a:solidFill>
              <a:latin typeface="Times New Roman"/>
              <a:ea typeface="Times New Roman"/>
              <a:cs typeface="Times New Roman"/>
              <a:sym typeface="Times New Roman"/>
            </a:endParaRPr>
          </a:p>
        </p:txBody>
      </p:sp>
      <p:sp>
        <p:nvSpPr>
          <p:cNvPr id="203" name="Google Shape;203;p25"/>
          <p:cNvSpPr txBox="1"/>
          <p:nvPr>
            <p:ph idx="1" type="body"/>
          </p:nvPr>
        </p:nvSpPr>
        <p:spPr>
          <a:xfrm>
            <a:off x="819150" y="1344175"/>
            <a:ext cx="7505700" cy="3149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pic>
        <p:nvPicPr>
          <p:cNvPr id="204" name="Google Shape;204;p25"/>
          <p:cNvPicPr preferRelativeResize="0"/>
          <p:nvPr/>
        </p:nvPicPr>
        <p:blipFill>
          <a:blip r:embed="rId3">
            <a:alphaModFix/>
          </a:blip>
          <a:stretch>
            <a:fillRect/>
          </a:stretch>
        </p:blipFill>
        <p:spPr>
          <a:xfrm>
            <a:off x="921875" y="1193300"/>
            <a:ext cx="7005975" cy="33005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26"/>
          <p:cNvSpPr txBox="1"/>
          <p:nvPr>
            <p:ph type="title"/>
          </p:nvPr>
        </p:nvSpPr>
        <p:spPr>
          <a:xfrm>
            <a:off x="737125" y="31067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Attributes: orders.csv</a:t>
            </a:r>
            <a:endParaRPr sz="3400">
              <a:solidFill>
                <a:srgbClr val="000000"/>
              </a:solidFill>
              <a:latin typeface="Times New Roman"/>
              <a:ea typeface="Times New Roman"/>
              <a:cs typeface="Times New Roman"/>
              <a:sym typeface="Times New Roman"/>
            </a:endParaRPr>
          </a:p>
        </p:txBody>
      </p:sp>
      <p:sp>
        <p:nvSpPr>
          <p:cNvPr id="210" name="Google Shape;210;p26"/>
          <p:cNvSpPr txBox="1"/>
          <p:nvPr>
            <p:ph idx="1" type="body"/>
          </p:nvPr>
        </p:nvSpPr>
        <p:spPr>
          <a:xfrm>
            <a:off x="819150" y="1138375"/>
            <a:ext cx="7505700" cy="35013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ID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Created At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Discount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Product ID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Quantity</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Subtotal</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Tax</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Total</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User Id</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812"/>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27"/>
          <p:cNvSpPr txBox="1"/>
          <p:nvPr>
            <p:ph type="title"/>
          </p:nvPr>
        </p:nvSpPr>
        <p:spPr>
          <a:xfrm>
            <a:off x="726950" y="351825"/>
            <a:ext cx="75978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orders.csv</a:t>
            </a:r>
            <a:endParaRPr sz="3400">
              <a:solidFill>
                <a:srgbClr val="000000"/>
              </a:solidFill>
              <a:latin typeface="Times New Roman"/>
              <a:ea typeface="Times New Roman"/>
              <a:cs typeface="Times New Roman"/>
              <a:sym typeface="Times New Roman"/>
            </a:endParaRPr>
          </a:p>
        </p:txBody>
      </p:sp>
      <p:sp>
        <p:nvSpPr>
          <p:cNvPr id="216" name="Google Shape;216;p27"/>
          <p:cNvSpPr txBox="1"/>
          <p:nvPr>
            <p:ph idx="1" type="body"/>
          </p:nvPr>
        </p:nvSpPr>
        <p:spPr>
          <a:xfrm>
            <a:off x="819150" y="1097275"/>
            <a:ext cx="7505700" cy="3396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pic>
        <p:nvPicPr>
          <p:cNvPr id="217" name="Google Shape;217;p27"/>
          <p:cNvPicPr preferRelativeResize="0"/>
          <p:nvPr/>
        </p:nvPicPr>
        <p:blipFill>
          <a:blip r:embed="rId3">
            <a:alphaModFix/>
          </a:blip>
          <a:stretch>
            <a:fillRect/>
          </a:stretch>
        </p:blipFill>
        <p:spPr>
          <a:xfrm>
            <a:off x="726950" y="1125548"/>
            <a:ext cx="7763248" cy="351812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8"/>
          <p:cNvSpPr txBox="1"/>
          <p:nvPr>
            <p:ph type="title"/>
          </p:nvPr>
        </p:nvSpPr>
        <p:spPr>
          <a:xfrm>
            <a:off x="819150" y="37927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Attributes: products.csv</a:t>
            </a:r>
            <a:endParaRPr sz="3400">
              <a:solidFill>
                <a:srgbClr val="000000"/>
              </a:solidFill>
              <a:latin typeface="Times New Roman"/>
              <a:ea typeface="Times New Roman"/>
              <a:cs typeface="Times New Roman"/>
              <a:sym typeface="Times New Roman"/>
            </a:endParaRPr>
          </a:p>
        </p:txBody>
      </p:sp>
      <p:sp>
        <p:nvSpPr>
          <p:cNvPr id="223" name="Google Shape;223;p28"/>
          <p:cNvSpPr txBox="1"/>
          <p:nvPr>
            <p:ph idx="1" type="body"/>
          </p:nvPr>
        </p:nvSpPr>
        <p:spPr>
          <a:xfrm>
            <a:off x="819150" y="1206975"/>
            <a:ext cx="7505700" cy="34017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ID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Category</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Created At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EAN (European Article Number)</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Price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Rating</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Title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Vendor</a:t>
            </a:r>
            <a:endParaRPr sz="18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812"/>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29"/>
          <p:cNvSpPr txBox="1"/>
          <p:nvPr>
            <p:ph type="title"/>
          </p:nvPr>
        </p:nvSpPr>
        <p:spPr>
          <a:xfrm>
            <a:off x="466350" y="351825"/>
            <a:ext cx="78585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Dataset: products.csv</a:t>
            </a:r>
            <a:endParaRPr sz="3400">
              <a:solidFill>
                <a:srgbClr val="000000"/>
              </a:solidFill>
              <a:latin typeface="Times New Roman"/>
              <a:ea typeface="Times New Roman"/>
              <a:cs typeface="Times New Roman"/>
              <a:sym typeface="Times New Roman"/>
            </a:endParaRPr>
          </a:p>
        </p:txBody>
      </p:sp>
      <p:sp>
        <p:nvSpPr>
          <p:cNvPr id="229" name="Google Shape;229;p29"/>
          <p:cNvSpPr txBox="1"/>
          <p:nvPr>
            <p:ph idx="1" type="body"/>
          </p:nvPr>
        </p:nvSpPr>
        <p:spPr>
          <a:xfrm>
            <a:off x="819150" y="1179525"/>
            <a:ext cx="7505700" cy="35937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pic>
        <p:nvPicPr>
          <p:cNvPr id="230" name="Google Shape;230;p29"/>
          <p:cNvPicPr preferRelativeResize="0"/>
          <p:nvPr/>
        </p:nvPicPr>
        <p:blipFill>
          <a:blip r:embed="rId3">
            <a:alphaModFix/>
          </a:blip>
          <a:stretch>
            <a:fillRect/>
          </a:stretch>
        </p:blipFill>
        <p:spPr>
          <a:xfrm>
            <a:off x="466350" y="1179525"/>
            <a:ext cx="8023851" cy="339345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0"/>
          <p:cNvSpPr txBox="1"/>
          <p:nvPr>
            <p:ph type="title"/>
          </p:nvPr>
        </p:nvSpPr>
        <p:spPr>
          <a:xfrm>
            <a:off x="713250" y="447850"/>
            <a:ext cx="7611600" cy="8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b="1" lang="en-GB" sz="3400">
                <a:solidFill>
                  <a:srgbClr val="000000"/>
                </a:solidFill>
                <a:latin typeface="Times New Roman"/>
                <a:ea typeface="Times New Roman"/>
                <a:cs typeface="Times New Roman"/>
                <a:sym typeface="Times New Roman"/>
              </a:rPr>
              <a:t>Streaming of Data in Kafka Producer</a:t>
            </a:r>
            <a:endParaRPr sz="3400">
              <a:solidFill>
                <a:srgbClr val="000000"/>
              </a:solidFill>
              <a:latin typeface="Times New Roman"/>
              <a:ea typeface="Times New Roman"/>
              <a:cs typeface="Times New Roman"/>
              <a:sym typeface="Times New Roman"/>
            </a:endParaRPr>
          </a:p>
        </p:txBody>
      </p:sp>
      <p:sp>
        <p:nvSpPr>
          <p:cNvPr id="236" name="Google Shape;236;p30"/>
          <p:cNvSpPr txBox="1"/>
          <p:nvPr>
            <p:ph idx="1" type="body"/>
          </p:nvPr>
        </p:nvSpPr>
        <p:spPr>
          <a:xfrm>
            <a:off x="819150" y="1097275"/>
            <a:ext cx="7505700" cy="36348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pic>
        <p:nvPicPr>
          <p:cNvPr id="237" name="Google Shape;237;p30"/>
          <p:cNvPicPr preferRelativeResize="0"/>
          <p:nvPr/>
        </p:nvPicPr>
        <p:blipFill>
          <a:blip r:embed="rId3">
            <a:alphaModFix/>
          </a:blip>
          <a:stretch>
            <a:fillRect/>
          </a:stretch>
        </p:blipFill>
        <p:spPr>
          <a:xfrm>
            <a:off x="766188" y="1162662"/>
            <a:ext cx="7611623" cy="35040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1"/>
          <p:cNvSpPr txBox="1"/>
          <p:nvPr>
            <p:ph type="title"/>
          </p:nvPr>
        </p:nvSpPr>
        <p:spPr>
          <a:xfrm>
            <a:off x="425200" y="310675"/>
            <a:ext cx="8188500" cy="5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91"/>
              <a:buNone/>
            </a:pPr>
            <a:r>
              <a:rPr b="1" lang="en-GB" sz="3400">
                <a:solidFill>
                  <a:srgbClr val="000000"/>
                </a:solidFill>
                <a:latin typeface="Times New Roman"/>
                <a:ea typeface="Times New Roman"/>
                <a:cs typeface="Times New Roman"/>
                <a:sym typeface="Times New Roman"/>
              </a:rPr>
              <a:t>Streaming of Data in Kafka Consumer</a:t>
            </a:r>
            <a:endParaRPr sz="3400">
              <a:solidFill>
                <a:srgbClr val="000000"/>
              </a:solidFill>
              <a:latin typeface="Times New Roman"/>
              <a:ea typeface="Times New Roman"/>
              <a:cs typeface="Times New Roman"/>
              <a:sym typeface="Times New Roman"/>
            </a:endParaRPr>
          </a:p>
        </p:txBody>
      </p:sp>
      <p:sp>
        <p:nvSpPr>
          <p:cNvPr id="243" name="Google Shape;243;p31"/>
          <p:cNvSpPr txBox="1"/>
          <p:nvPr>
            <p:ph idx="1" type="body"/>
          </p:nvPr>
        </p:nvSpPr>
        <p:spPr>
          <a:xfrm>
            <a:off x="819150" y="1001275"/>
            <a:ext cx="7505700" cy="37719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pic>
        <p:nvPicPr>
          <p:cNvPr id="244" name="Google Shape;244;p31"/>
          <p:cNvPicPr preferRelativeResize="0"/>
          <p:nvPr/>
        </p:nvPicPr>
        <p:blipFill>
          <a:blip r:embed="rId3">
            <a:alphaModFix/>
          </a:blip>
          <a:stretch>
            <a:fillRect/>
          </a:stretch>
        </p:blipFill>
        <p:spPr>
          <a:xfrm>
            <a:off x="534925" y="1055375"/>
            <a:ext cx="8078727" cy="37719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4"/>
          <p:cNvSpPr txBox="1"/>
          <p:nvPr>
            <p:ph type="title"/>
          </p:nvPr>
        </p:nvSpPr>
        <p:spPr>
          <a:xfrm>
            <a:off x="819150" y="33585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200">
                <a:solidFill>
                  <a:srgbClr val="0D0D0D"/>
                </a:solidFill>
                <a:latin typeface="Times New Roman"/>
                <a:ea typeface="Times New Roman"/>
                <a:cs typeface="Times New Roman"/>
                <a:sym typeface="Times New Roman"/>
              </a:rPr>
              <a:t>Table of </a:t>
            </a:r>
            <a:r>
              <a:rPr b="1" lang="en-GB" sz="3200">
                <a:solidFill>
                  <a:srgbClr val="000000"/>
                </a:solidFill>
                <a:latin typeface="Times New Roman"/>
                <a:ea typeface="Times New Roman"/>
                <a:cs typeface="Times New Roman"/>
                <a:sym typeface="Times New Roman"/>
              </a:rPr>
              <a:t>Contents</a:t>
            </a:r>
            <a:endParaRPr sz="3200">
              <a:solidFill>
                <a:srgbClr val="000000"/>
              </a:solidFill>
              <a:latin typeface="Times New Roman"/>
              <a:ea typeface="Times New Roman"/>
              <a:cs typeface="Times New Roman"/>
              <a:sym typeface="Times New Roman"/>
            </a:endParaRPr>
          </a:p>
        </p:txBody>
      </p:sp>
      <p:sp>
        <p:nvSpPr>
          <p:cNvPr id="135" name="Google Shape;135;p14"/>
          <p:cNvSpPr txBox="1"/>
          <p:nvPr>
            <p:ph idx="1" type="body"/>
          </p:nvPr>
        </p:nvSpPr>
        <p:spPr>
          <a:xfrm>
            <a:off x="819150" y="1069800"/>
            <a:ext cx="7505700" cy="37719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Problem Statement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Aim of the project</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Tools and Technologies used</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Architecture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Approach</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Dataset information</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Kafka Streaming Screenshots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Processing Phase Screenshots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Future Scope</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Conclusion</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None/>
            </a:pPr>
            <a:r>
              <a:t/>
            </a:r>
            <a:endParaRPr sz="812"/>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2"/>
          <p:cNvSpPr txBox="1"/>
          <p:nvPr>
            <p:ph type="title"/>
          </p:nvPr>
        </p:nvSpPr>
        <p:spPr>
          <a:xfrm>
            <a:off x="730075" y="3112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3400">
                <a:solidFill>
                  <a:srgbClr val="0D0D0D"/>
                </a:solidFill>
                <a:latin typeface="Times New Roman"/>
                <a:ea typeface="Times New Roman"/>
                <a:cs typeface="Times New Roman"/>
                <a:sym typeface="Times New Roman"/>
              </a:rPr>
              <a:t>Processing Phase: </a:t>
            </a:r>
            <a:endParaRPr b="1" sz="3400">
              <a:solidFill>
                <a:srgbClr val="0D0D0D"/>
              </a:solidFill>
              <a:latin typeface="Times New Roman"/>
              <a:ea typeface="Times New Roman"/>
              <a:cs typeface="Times New Roman"/>
              <a:sym typeface="Times New Roman"/>
            </a:endParaRPr>
          </a:p>
        </p:txBody>
      </p:sp>
      <p:sp>
        <p:nvSpPr>
          <p:cNvPr id="250" name="Google Shape;250;p32"/>
          <p:cNvSpPr txBox="1"/>
          <p:nvPr>
            <p:ph idx="1" type="body"/>
          </p:nvPr>
        </p:nvSpPr>
        <p:spPr>
          <a:xfrm>
            <a:off x="819150" y="1035375"/>
            <a:ext cx="7505700" cy="3403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1" name="Google Shape;251;p32"/>
          <p:cNvPicPr preferRelativeResize="0"/>
          <p:nvPr/>
        </p:nvPicPr>
        <p:blipFill>
          <a:blip r:embed="rId3">
            <a:alphaModFix/>
          </a:blip>
          <a:stretch>
            <a:fillRect/>
          </a:stretch>
        </p:blipFill>
        <p:spPr>
          <a:xfrm>
            <a:off x="1558650" y="1280313"/>
            <a:ext cx="5388424" cy="2582875"/>
          </a:xfrm>
          <a:prstGeom prst="rect">
            <a:avLst/>
          </a:prstGeom>
          <a:noFill/>
          <a:ln>
            <a:noFill/>
          </a:ln>
        </p:spPr>
      </p:pic>
      <p:sp>
        <p:nvSpPr>
          <p:cNvPr id="252" name="Google Shape;252;p32"/>
          <p:cNvSpPr txBox="1"/>
          <p:nvPr/>
        </p:nvSpPr>
        <p:spPr>
          <a:xfrm>
            <a:off x="1157850" y="3618250"/>
            <a:ext cx="68136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FF0000"/>
                </a:solidFill>
                <a:latin typeface="Times New Roman"/>
                <a:ea typeface="Times New Roman"/>
                <a:cs typeface="Times New Roman"/>
                <a:sym typeface="Times New Roman"/>
              </a:rPr>
              <a:t>Fig:</a:t>
            </a:r>
            <a:r>
              <a:rPr b="1" lang="en-GB" sz="3400">
                <a:solidFill>
                  <a:srgbClr val="0D0D0D"/>
                </a:solidFill>
                <a:latin typeface="Times New Roman"/>
                <a:ea typeface="Times New Roman"/>
                <a:cs typeface="Times New Roman"/>
                <a:sym typeface="Times New Roman"/>
              </a:rPr>
              <a:t> </a:t>
            </a:r>
            <a:r>
              <a:rPr b="1" lang="en-GB" sz="1200">
                <a:solidFill>
                  <a:srgbClr val="FF0000"/>
                </a:solidFill>
                <a:latin typeface="Times New Roman"/>
                <a:ea typeface="Times New Roman"/>
                <a:cs typeface="Times New Roman"/>
                <a:sym typeface="Times New Roman"/>
              </a:rPr>
              <a:t>Schema of dataframes generated, of datastream of orders received from kafka-consumer</a:t>
            </a:r>
            <a:endParaRPr b="1" sz="1200">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FF00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33"/>
          <p:cNvSpPr txBox="1"/>
          <p:nvPr>
            <p:ph type="title"/>
          </p:nvPr>
        </p:nvSpPr>
        <p:spPr>
          <a:xfrm>
            <a:off x="730075" y="3112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sz="3400">
                <a:solidFill>
                  <a:srgbClr val="0D0D0D"/>
                </a:solidFill>
                <a:latin typeface="Times New Roman"/>
                <a:ea typeface="Times New Roman"/>
                <a:cs typeface="Times New Roman"/>
                <a:sym typeface="Times New Roman"/>
              </a:rPr>
              <a:t>Processing Phase</a:t>
            </a:r>
            <a:endParaRPr b="1" sz="3400">
              <a:solidFill>
                <a:srgbClr val="0D0D0D"/>
              </a:solidFill>
              <a:latin typeface="Times New Roman"/>
              <a:ea typeface="Times New Roman"/>
              <a:cs typeface="Times New Roman"/>
              <a:sym typeface="Times New Roman"/>
            </a:endParaRPr>
          </a:p>
        </p:txBody>
      </p:sp>
      <p:sp>
        <p:nvSpPr>
          <p:cNvPr id="258" name="Google Shape;258;p33"/>
          <p:cNvSpPr txBox="1"/>
          <p:nvPr>
            <p:ph idx="1" type="body"/>
          </p:nvPr>
        </p:nvSpPr>
        <p:spPr>
          <a:xfrm>
            <a:off x="819150" y="1035375"/>
            <a:ext cx="7505700" cy="3696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59" name="Google Shape;259;p33"/>
          <p:cNvPicPr preferRelativeResize="0"/>
          <p:nvPr/>
        </p:nvPicPr>
        <p:blipFill>
          <a:blip r:embed="rId3">
            <a:alphaModFix/>
          </a:blip>
          <a:stretch>
            <a:fillRect/>
          </a:stretch>
        </p:blipFill>
        <p:spPr>
          <a:xfrm>
            <a:off x="2161675" y="1092125"/>
            <a:ext cx="4642500" cy="3067050"/>
          </a:xfrm>
          <a:prstGeom prst="rect">
            <a:avLst/>
          </a:prstGeom>
          <a:noFill/>
          <a:ln>
            <a:noFill/>
          </a:ln>
        </p:spPr>
      </p:pic>
      <p:sp>
        <p:nvSpPr>
          <p:cNvPr id="260" name="Google Shape;260;p33"/>
          <p:cNvSpPr txBox="1"/>
          <p:nvPr/>
        </p:nvSpPr>
        <p:spPr>
          <a:xfrm>
            <a:off x="1592025" y="3907750"/>
            <a:ext cx="6368100" cy="1139100"/>
          </a:xfrm>
          <a:prstGeom prst="rect">
            <a:avLst/>
          </a:prstGeom>
          <a:noFill/>
          <a:ln>
            <a:noFill/>
          </a:ln>
        </p:spPr>
        <p:txBody>
          <a:bodyPr anchorCtr="0" anchor="t" bIns="91425" lIns="91425" spcFirstLastPara="1" rIns="91425" wrap="square" tIns="91425">
            <a:spAutoFit/>
          </a:bodyPr>
          <a:lstStyle/>
          <a:p>
            <a:pPr indent="457200" lvl="0" marL="0" rtl="0" algn="l">
              <a:spcBef>
                <a:spcPts val="0"/>
              </a:spcBef>
              <a:spcAft>
                <a:spcPts val="0"/>
              </a:spcAft>
              <a:buNone/>
            </a:pPr>
            <a:r>
              <a:rPr b="1" lang="en-GB" sz="1100">
                <a:solidFill>
                  <a:srgbClr val="FF0000"/>
                </a:solidFill>
                <a:latin typeface="Times New Roman"/>
                <a:ea typeface="Times New Roman"/>
                <a:cs typeface="Times New Roman"/>
                <a:sym typeface="Times New Roman"/>
              </a:rPr>
              <a:t>Fig:</a:t>
            </a:r>
            <a:r>
              <a:rPr b="1" lang="en-GB" sz="3400">
                <a:solidFill>
                  <a:srgbClr val="0D0D0D"/>
                </a:solidFill>
                <a:latin typeface="Times New Roman"/>
                <a:ea typeface="Times New Roman"/>
                <a:cs typeface="Times New Roman"/>
                <a:sym typeface="Times New Roman"/>
              </a:rPr>
              <a:t> </a:t>
            </a:r>
            <a:r>
              <a:rPr b="1" lang="en-GB" sz="1200">
                <a:solidFill>
                  <a:srgbClr val="FF0000"/>
                </a:solidFill>
                <a:latin typeface="Times New Roman"/>
                <a:ea typeface="Times New Roman"/>
                <a:cs typeface="Times New Roman"/>
                <a:sym typeface="Times New Roman"/>
              </a:rPr>
              <a:t>Schema of dataframes generated, of static customer data from dataset</a:t>
            </a:r>
            <a:endParaRPr b="1" sz="1200">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4" name="Shape 264"/>
        <p:cNvGrpSpPr/>
        <p:nvPr/>
      </p:nvGrpSpPr>
      <p:grpSpPr>
        <a:xfrm>
          <a:off x="0" y="0"/>
          <a:ext cx="0" cy="0"/>
          <a:chOff x="0" y="0"/>
          <a:chExt cx="0" cy="0"/>
        </a:xfrm>
      </p:grpSpPr>
      <p:sp>
        <p:nvSpPr>
          <p:cNvPr id="265" name="Google Shape;265;p34"/>
          <p:cNvSpPr txBox="1"/>
          <p:nvPr>
            <p:ph type="title"/>
          </p:nvPr>
        </p:nvSpPr>
        <p:spPr>
          <a:xfrm>
            <a:off x="730075" y="311200"/>
            <a:ext cx="7505700" cy="668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GB" sz="3400">
                <a:solidFill>
                  <a:srgbClr val="0D0D0D"/>
                </a:solidFill>
                <a:latin typeface="Times New Roman"/>
                <a:ea typeface="Times New Roman"/>
                <a:cs typeface="Times New Roman"/>
                <a:sym typeface="Times New Roman"/>
              </a:rPr>
              <a:t>Processing Phase</a:t>
            </a:r>
            <a:endParaRPr b="1" sz="3400">
              <a:solidFill>
                <a:srgbClr val="0D0D0D"/>
              </a:solidFill>
              <a:latin typeface="Times New Roman"/>
              <a:ea typeface="Times New Roman"/>
              <a:cs typeface="Times New Roman"/>
              <a:sym typeface="Times New Roman"/>
            </a:endParaRPr>
          </a:p>
        </p:txBody>
      </p:sp>
      <p:sp>
        <p:nvSpPr>
          <p:cNvPr id="266" name="Google Shape;266;p34"/>
          <p:cNvSpPr txBox="1"/>
          <p:nvPr>
            <p:ph idx="1" type="body"/>
          </p:nvPr>
        </p:nvSpPr>
        <p:spPr>
          <a:xfrm>
            <a:off x="819150" y="1035375"/>
            <a:ext cx="7505700" cy="3751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7" name="Google Shape;267;p34"/>
          <p:cNvPicPr preferRelativeResize="0"/>
          <p:nvPr/>
        </p:nvPicPr>
        <p:blipFill>
          <a:blip r:embed="rId3">
            <a:alphaModFix/>
          </a:blip>
          <a:stretch>
            <a:fillRect/>
          </a:stretch>
        </p:blipFill>
        <p:spPr>
          <a:xfrm>
            <a:off x="2605150" y="1035375"/>
            <a:ext cx="3573725" cy="3228599"/>
          </a:xfrm>
          <a:prstGeom prst="rect">
            <a:avLst/>
          </a:prstGeom>
          <a:noFill/>
          <a:ln>
            <a:noFill/>
          </a:ln>
        </p:spPr>
      </p:pic>
      <p:sp>
        <p:nvSpPr>
          <p:cNvPr id="268" name="Google Shape;268;p34"/>
          <p:cNvSpPr txBox="1"/>
          <p:nvPr/>
        </p:nvSpPr>
        <p:spPr>
          <a:xfrm>
            <a:off x="1224775" y="4004400"/>
            <a:ext cx="7011000" cy="1139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1100">
                <a:solidFill>
                  <a:srgbClr val="FF0000"/>
                </a:solidFill>
                <a:latin typeface="Times New Roman"/>
                <a:ea typeface="Times New Roman"/>
                <a:cs typeface="Times New Roman"/>
                <a:sym typeface="Times New Roman"/>
              </a:rPr>
              <a:t>Fig:</a:t>
            </a:r>
            <a:r>
              <a:rPr b="1" lang="en-GB" sz="3400">
                <a:solidFill>
                  <a:srgbClr val="0D0D0D"/>
                </a:solidFill>
                <a:latin typeface="Times New Roman"/>
                <a:ea typeface="Times New Roman"/>
                <a:cs typeface="Times New Roman"/>
                <a:sym typeface="Times New Roman"/>
              </a:rPr>
              <a:t> </a:t>
            </a:r>
            <a:r>
              <a:rPr b="1" lang="en-GB" sz="1200">
                <a:solidFill>
                  <a:srgbClr val="FF0000"/>
                </a:solidFill>
                <a:latin typeface="Times New Roman"/>
                <a:ea typeface="Times New Roman"/>
                <a:cs typeface="Times New Roman"/>
                <a:sym typeface="Times New Roman"/>
              </a:rPr>
              <a:t>Schema of dataframes generated, of forked data of customers and orders used for data analysis</a:t>
            </a:r>
            <a:endParaRPr b="1" sz="1200">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t/>
            </a:r>
            <a:endParaRPr>
              <a:solidFill>
                <a:srgbClr val="FF0000"/>
              </a:solidFill>
              <a:latin typeface="Times New Roman"/>
              <a:ea typeface="Times New Roman"/>
              <a:cs typeface="Times New Roman"/>
              <a:sym typeface="Times New Roman"/>
            </a:endParaRPr>
          </a:p>
          <a:p>
            <a:pPr indent="0" lvl="0" marL="0" rtl="0" algn="l">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35"/>
          <p:cNvSpPr txBox="1"/>
          <p:nvPr>
            <p:ph type="title"/>
          </p:nvPr>
        </p:nvSpPr>
        <p:spPr>
          <a:xfrm>
            <a:off x="819150" y="57127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Future Scope</a:t>
            </a:r>
            <a:endParaRPr sz="2200">
              <a:solidFill>
                <a:srgbClr val="000000"/>
              </a:solidFill>
              <a:latin typeface="Times New Roman"/>
              <a:ea typeface="Times New Roman"/>
              <a:cs typeface="Times New Roman"/>
              <a:sym typeface="Times New Roman"/>
            </a:endParaRPr>
          </a:p>
        </p:txBody>
      </p:sp>
      <p:sp>
        <p:nvSpPr>
          <p:cNvPr id="274" name="Google Shape;274;p35"/>
          <p:cNvSpPr txBox="1"/>
          <p:nvPr>
            <p:ph idx="1" type="body"/>
          </p:nvPr>
        </p:nvSpPr>
        <p:spPr>
          <a:xfrm>
            <a:off x="819150" y="1398975"/>
            <a:ext cx="7505700" cy="3094800"/>
          </a:xfrm>
          <a:prstGeom prst="rect">
            <a:avLst/>
          </a:prstGeom>
        </p:spPr>
        <p:txBody>
          <a:bodyPr anchorCtr="0" anchor="t" bIns="91425" lIns="91425" spcFirstLastPara="1" rIns="91425" wrap="square" tIns="91425">
            <a:noAutofit/>
          </a:bodyPr>
          <a:lstStyle/>
          <a:p>
            <a:pPr indent="0" lvl="0" marL="0" rtl="0" algn="l">
              <a:lnSpc>
                <a:spcPct val="90000"/>
              </a:lnSpc>
              <a:spcBef>
                <a:spcPts val="1000"/>
              </a:spcBef>
              <a:spcAft>
                <a:spcPts val="0"/>
              </a:spcAft>
              <a:buNone/>
            </a:pPr>
            <a:r>
              <a:rPr lang="en-GB" sz="2000">
                <a:solidFill>
                  <a:srgbClr val="000000"/>
                </a:solidFill>
                <a:latin typeface="Times New Roman"/>
                <a:ea typeface="Times New Roman"/>
                <a:cs typeface="Times New Roman"/>
                <a:sym typeface="Times New Roman"/>
              </a:rPr>
              <a:t>Currently, we have used Cassandra NoSQL data store to store raw data.</a:t>
            </a:r>
            <a:endParaRPr sz="2000">
              <a:solidFill>
                <a:srgbClr val="000000"/>
              </a:solidFill>
              <a:latin typeface="Times New Roman"/>
              <a:ea typeface="Times New Roman"/>
              <a:cs typeface="Times New Roman"/>
              <a:sym typeface="Times New Roman"/>
            </a:endParaRPr>
          </a:p>
          <a:p>
            <a:pPr indent="0" lvl="0" marL="0" rtl="0" algn="l">
              <a:lnSpc>
                <a:spcPct val="90000"/>
              </a:lnSpc>
              <a:spcBef>
                <a:spcPts val="1000"/>
              </a:spcBef>
              <a:spcAft>
                <a:spcPts val="0"/>
              </a:spcAft>
              <a:buNone/>
            </a:pPr>
            <a:r>
              <a:rPr lang="en-GB" sz="2000">
                <a:solidFill>
                  <a:srgbClr val="000000"/>
                </a:solidFill>
                <a:latin typeface="Times New Roman"/>
                <a:ea typeface="Times New Roman"/>
                <a:cs typeface="Times New Roman"/>
                <a:sym typeface="Times New Roman"/>
              </a:rPr>
              <a:t>As cloud storage becomes more scalable and offers more security, we will be able to employ S3 object storage to develop machine learning models and further complex analytics.</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6"/>
          <p:cNvSpPr txBox="1"/>
          <p:nvPr>
            <p:ph type="title"/>
          </p:nvPr>
        </p:nvSpPr>
        <p:spPr>
          <a:xfrm>
            <a:off x="819150" y="53015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Conclusion</a:t>
            </a:r>
            <a:endParaRPr sz="2200">
              <a:solidFill>
                <a:srgbClr val="000000"/>
              </a:solidFill>
              <a:latin typeface="Times New Roman"/>
              <a:ea typeface="Times New Roman"/>
              <a:cs typeface="Times New Roman"/>
              <a:sym typeface="Times New Roman"/>
            </a:endParaRPr>
          </a:p>
        </p:txBody>
      </p:sp>
      <p:sp>
        <p:nvSpPr>
          <p:cNvPr id="280" name="Google Shape;280;p36"/>
          <p:cNvSpPr txBox="1"/>
          <p:nvPr>
            <p:ph idx="1" type="body"/>
          </p:nvPr>
        </p:nvSpPr>
        <p:spPr>
          <a:xfrm>
            <a:off x="819150" y="1426475"/>
            <a:ext cx="7505700" cy="3067200"/>
          </a:xfrm>
          <a:prstGeom prst="rect">
            <a:avLst/>
          </a:prstGeom>
        </p:spPr>
        <p:txBody>
          <a:bodyPr anchorCtr="0" anchor="t" bIns="91425" lIns="91425" spcFirstLastPara="1" rIns="91425" wrap="square" tIns="91425">
            <a:noAutofit/>
          </a:bodyPr>
          <a:lstStyle/>
          <a:p>
            <a:pPr indent="-355600" lvl="0" marL="457200" rtl="0" algn="l">
              <a:lnSpc>
                <a:spcPct val="90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An analysis of the total sales in each state generated by each source will help the e-commerce company choose which marketing platform will maximize their products sale.</a:t>
            </a:r>
            <a:endParaRPr sz="2000">
              <a:solidFill>
                <a:srgbClr val="000000"/>
              </a:solidFill>
              <a:latin typeface="Times New Roman"/>
              <a:ea typeface="Times New Roman"/>
              <a:cs typeface="Times New Roman"/>
              <a:sym typeface="Times New Roman"/>
            </a:endParaRPr>
          </a:p>
          <a:p>
            <a:pPr indent="-355600" lvl="0" marL="457200" rtl="0" algn="l">
              <a:lnSpc>
                <a:spcPct val="90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Likewise, for the marketing platform, the analysis will aid in increasing their business strategy.</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sz="812"/>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37"/>
          <p:cNvSpPr txBox="1"/>
          <p:nvPr>
            <p:ph idx="1" type="body"/>
          </p:nvPr>
        </p:nvSpPr>
        <p:spPr>
          <a:xfrm>
            <a:off x="819150" y="438900"/>
            <a:ext cx="7505700" cy="3861000"/>
          </a:xfrm>
          <a:prstGeom prst="rect">
            <a:avLst/>
          </a:prstGeom>
        </p:spPr>
        <p:txBody>
          <a:bodyPr anchorCtr="0" anchor="t" bIns="91425" lIns="91425" spcFirstLastPara="1" rIns="91425" wrap="square" tIns="91425">
            <a:noAutofit/>
          </a:bodyPr>
          <a:lstStyle/>
          <a:p>
            <a:pPr indent="0" lvl="0" marL="0" rtl="0" algn="ctr">
              <a:lnSpc>
                <a:spcPct val="95000"/>
              </a:lnSpc>
              <a:spcBef>
                <a:spcPts val="0"/>
              </a:spcBef>
              <a:spcAft>
                <a:spcPts val="0"/>
              </a:spcAft>
              <a:buSzPts val="688"/>
              <a:buNone/>
            </a:pPr>
            <a:r>
              <a:t/>
            </a:r>
            <a:endParaRPr b="1" sz="4200">
              <a:solidFill>
                <a:srgbClr val="000000"/>
              </a:solidFill>
              <a:latin typeface="Times New Roman"/>
              <a:ea typeface="Times New Roman"/>
              <a:cs typeface="Times New Roman"/>
              <a:sym typeface="Times New Roman"/>
            </a:endParaRPr>
          </a:p>
          <a:p>
            <a:pPr indent="0" lvl="0" marL="0" rtl="0" algn="ctr">
              <a:lnSpc>
                <a:spcPct val="95000"/>
              </a:lnSpc>
              <a:spcBef>
                <a:spcPts val="600"/>
              </a:spcBef>
              <a:spcAft>
                <a:spcPts val="0"/>
              </a:spcAft>
              <a:buSzPts val="688"/>
              <a:buNone/>
            </a:pPr>
            <a:r>
              <a:t/>
            </a:r>
            <a:endParaRPr b="1" sz="4200">
              <a:solidFill>
                <a:srgbClr val="000000"/>
              </a:solidFill>
              <a:latin typeface="Times New Roman"/>
              <a:ea typeface="Times New Roman"/>
              <a:cs typeface="Times New Roman"/>
              <a:sym typeface="Times New Roman"/>
            </a:endParaRPr>
          </a:p>
          <a:p>
            <a:pPr indent="0" lvl="0" marL="1828800" rtl="0" algn="l">
              <a:lnSpc>
                <a:spcPct val="95000"/>
              </a:lnSpc>
              <a:spcBef>
                <a:spcPts val="600"/>
              </a:spcBef>
              <a:spcAft>
                <a:spcPts val="0"/>
              </a:spcAft>
              <a:buSzPts val="688"/>
              <a:buNone/>
            </a:pPr>
            <a:r>
              <a:rPr b="1" lang="en-GB" sz="4200">
                <a:solidFill>
                  <a:srgbClr val="000000"/>
                </a:solidFill>
                <a:latin typeface="Times New Roman"/>
                <a:ea typeface="Times New Roman"/>
                <a:cs typeface="Times New Roman"/>
                <a:sym typeface="Times New Roman"/>
              </a:rPr>
              <a:t> THANK YOU</a:t>
            </a:r>
            <a:endParaRPr b="1" sz="4200">
              <a:solidFill>
                <a:srgbClr val="000000"/>
              </a:solidFill>
              <a:latin typeface="Times New Roman"/>
              <a:ea typeface="Times New Roman"/>
              <a:cs typeface="Times New Roman"/>
              <a:sym typeface="Times New Roman"/>
            </a:endParaRPr>
          </a:p>
          <a:p>
            <a:pPr indent="0" lvl="0" marL="0" rtl="0" algn="l">
              <a:lnSpc>
                <a:spcPct val="95000"/>
              </a:lnSpc>
              <a:spcBef>
                <a:spcPts val="600"/>
              </a:spcBef>
              <a:spcAft>
                <a:spcPts val="1200"/>
              </a:spcAft>
              <a:buSzPts val="688"/>
              <a:buNone/>
            </a:pPr>
            <a:r>
              <a:t/>
            </a:r>
            <a:endParaRPr b="1" sz="4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37927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Problem Statement</a:t>
            </a:r>
            <a:endParaRPr sz="3400">
              <a:solidFill>
                <a:srgbClr val="000000"/>
              </a:solidFill>
              <a:latin typeface="Times New Roman"/>
              <a:ea typeface="Times New Roman"/>
              <a:cs typeface="Times New Roman"/>
              <a:sym typeface="Times New Roman"/>
            </a:endParaRPr>
          </a:p>
        </p:txBody>
      </p:sp>
      <p:sp>
        <p:nvSpPr>
          <p:cNvPr id="141" name="Google Shape;141;p15"/>
          <p:cNvSpPr txBox="1"/>
          <p:nvPr>
            <p:ph idx="1" type="body"/>
          </p:nvPr>
        </p:nvSpPr>
        <p:spPr>
          <a:xfrm>
            <a:off x="819150" y="1290125"/>
            <a:ext cx="7505700" cy="35568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Everyone in the modern world now follows the trend of online purchasing. E-commerce websites have made it easier for businesses to connect with clients, regardless of their location, interests, or preferences.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It's crucial to have an examination of solid sales data. Decision-making is aided, sales quality is maintained, and clients are better understood, all of which aids the enhancement of cross-platform advertising tactics.</a:t>
            </a:r>
            <a:endParaRPr sz="2000">
              <a:solidFill>
                <a:srgbClr val="000000"/>
              </a:solidFill>
              <a:latin typeface="Times New Roman"/>
              <a:ea typeface="Times New Roman"/>
              <a:cs typeface="Times New Roman"/>
              <a:sym typeface="Times New Roman"/>
            </a:endParaRPr>
          </a:p>
          <a:p>
            <a:pPr indent="0" lvl="0" marL="457200" rtl="0" algn="l">
              <a:lnSpc>
                <a:spcPct val="115000"/>
              </a:lnSpc>
              <a:spcBef>
                <a:spcPts val="1000"/>
              </a:spcBef>
              <a:spcAft>
                <a:spcPts val="0"/>
              </a:spcAft>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600"/>
              </a:spcBef>
              <a:spcAft>
                <a:spcPts val="1200"/>
              </a:spcAft>
              <a:buSzPts val="688"/>
              <a:buNone/>
            </a:pPr>
            <a:r>
              <a:t/>
            </a:r>
            <a:endParaRPr sz="812"/>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6"/>
          <p:cNvSpPr txBox="1"/>
          <p:nvPr>
            <p:ph type="title"/>
          </p:nvPr>
        </p:nvSpPr>
        <p:spPr>
          <a:xfrm>
            <a:off x="620975" y="530125"/>
            <a:ext cx="77040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Aim of the Project</a:t>
            </a:r>
            <a:endParaRPr sz="3400">
              <a:solidFill>
                <a:srgbClr val="000000"/>
              </a:solidFill>
              <a:latin typeface="Times New Roman"/>
              <a:ea typeface="Times New Roman"/>
              <a:cs typeface="Times New Roman"/>
              <a:sym typeface="Times New Roman"/>
            </a:endParaRPr>
          </a:p>
        </p:txBody>
      </p:sp>
      <p:sp>
        <p:nvSpPr>
          <p:cNvPr id="147" name="Google Shape;147;p16"/>
          <p:cNvSpPr txBox="1"/>
          <p:nvPr>
            <p:ph idx="1" type="body"/>
          </p:nvPr>
        </p:nvSpPr>
        <p:spPr>
          <a:xfrm>
            <a:off x="819150" y="1426475"/>
            <a:ext cx="7505700" cy="3067200"/>
          </a:xfrm>
          <a:prstGeom prst="rect">
            <a:avLst/>
          </a:prstGeom>
        </p:spPr>
        <p:txBody>
          <a:bodyPr anchorCtr="0" anchor="t" bIns="91425" lIns="91425" spcFirstLastPara="1" rIns="91425" wrap="square" tIns="91425">
            <a:noAutofit/>
          </a:bodyPr>
          <a:lstStyle/>
          <a:p>
            <a:pPr indent="0" lvl="0" marL="0" rtl="0" algn="l">
              <a:lnSpc>
                <a:spcPct val="115000"/>
              </a:lnSpc>
              <a:spcBef>
                <a:spcPts val="1000"/>
              </a:spcBef>
              <a:spcAft>
                <a:spcPts val="0"/>
              </a:spcAft>
              <a:buNone/>
            </a:pPr>
            <a:r>
              <a:rPr lang="en-GB" sz="2000">
                <a:solidFill>
                  <a:srgbClr val="000000"/>
                </a:solidFill>
                <a:latin typeface="Times New Roman"/>
                <a:ea typeface="Times New Roman"/>
                <a:cs typeface="Times New Roman"/>
                <a:sym typeface="Times New Roman"/>
              </a:rPr>
              <a:t>The goal of this project is to gather sales information for goods sold across various platforms in several states. The outcome generated depicts the performance of each source in different states with </a:t>
            </a:r>
            <a:r>
              <a:rPr lang="en-GB" sz="2000">
                <a:solidFill>
                  <a:srgbClr val="000000"/>
                </a:solidFill>
                <a:latin typeface="Times New Roman"/>
                <a:ea typeface="Times New Roman"/>
                <a:cs typeface="Times New Roman"/>
                <a:sym typeface="Times New Roman"/>
              </a:rPr>
              <a:t>corresponding</a:t>
            </a:r>
            <a:r>
              <a:rPr lang="en-GB" sz="2000">
                <a:solidFill>
                  <a:srgbClr val="000000"/>
                </a:solidFill>
                <a:latin typeface="Times New Roman"/>
                <a:ea typeface="Times New Roman"/>
                <a:cs typeface="Times New Roman"/>
                <a:sym typeface="Times New Roman"/>
              </a:rPr>
              <a:t> sales of that product, which aids the enhancement of cross-platform advertising tactics.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600"/>
              </a:spcBef>
              <a:spcAft>
                <a:spcPts val="1200"/>
              </a:spcAft>
              <a:buSzPts val="688"/>
              <a:buNone/>
            </a:pPr>
            <a:r>
              <a:t/>
            </a:r>
            <a:endParaRPr sz="812"/>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17"/>
          <p:cNvPicPr preferRelativeResize="0"/>
          <p:nvPr/>
        </p:nvPicPr>
        <p:blipFill>
          <a:blip r:embed="rId3">
            <a:alphaModFix/>
          </a:blip>
          <a:stretch>
            <a:fillRect/>
          </a:stretch>
        </p:blipFill>
        <p:spPr>
          <a:xfrm>
            <a:off x="124975" y="152400"/>
            <a:ext cx="8663740" cy="4838699"/>
          </a:xfrm>
          <a:prstGeom prst="rect">
            <a:avLst/>
          </a:prstGeom>
          <a:noFill/>
          <a:ln>
            <a:noFill/>
          </a:ln>
        </p:spPr>
      </p:pic>
      <p:sp>
        <p:nvSpPr>
          <p:cNvPr id="153" name="Google Shape;153;p17"/>
          <p:cNvSpPr txBox="1"/>
          <p:nvPr/>
        </p:nvSpPr>
        <p:spPr>
          <a:xfrm>
            <a:off x="2530825" y="788075"/>
            <a:ext cx="4545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libri"/>
              <a:ea typeface="Calibri"/>
              <a:cs typeface="Calibri"/>
              <a:sym typeface="Calibri"/>
            </a:endParaRPr>
          </a:p>
        </p:txBody>
      </p:sp>
      <p:sp>
        <p:nvSpPr>
          <p:cNvPr id="154" name="Google Shape;154;p17"/>
          <p:cNvSpPr/>
          <p:nvPr/>
        </p:nvSpPr>
        <p:spPr>
          <a:xfrm>
            <a:off x="386725" y="550750"/>
            <a:ext cx="2003400" cy="567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7"/>
          <p:cNvSpPr txBox="1"/>
          <p:nvPr/>
        </p:nvSpPr>
        <p:spPr>
          <a:xfrm>
            <a:off x="386725" y="-93725"/>
            <a:ext cx="33156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3400">
                <a:latin typeface="Calibri"/>
                <a:ea typeface="Calibri"/>
                <a:cs typeface="Calibri"/>
                <a:sym typeface="Calibri"/>
              </a:rPr>
              <a:t>                  Architecture</a:t>
            </a:r>
            <a:endParaRPr b="1" sz="34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18"/>
          <p:cNvSpPr txBox="1"/>
          <p:nvPr>
            <p:ph type="title"/>
          </p:nvPr>
        </p:nvSpPr>
        <p:spPr>
          <a:xfrm>
            <a:off x="819150" y="34155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Approach</a:t>
            </a:r>
            <a:endParaRPr sz="3400">
              <a:solidFill>
                <a:srgbClr val="000000"/>
              </a:solidFill>
              <a:latin typeface="Times New Roman"/>
              <a:ea typeface="Times New Roman"/>
              <a:cs typeface="Times New Roman"/>
              <a:sym typeface="Times New Roman"/>
            </a:endParaRPr>
          </a:p>
        </p:txBody>
      </p:sp>
      <p:sp>
        <p:nvSpPr>
          <p:cNvPr id="161" name="Google Shape;161;p18"/>
          <p:cNvSpPr txBox="1"/>
          <p:nvPr>
            <p:ph idx="1" type="body"/>
          </p:nvPr>
        </p:nvSpPr>
        <p:spPr>
          <a:xfrm>
            <a:off x="819150" y="1119025"/>
            <a:ext cx="7505700" cy="3719700"/>
          </a:xfrm>
          <a:prstGeom prst="rect">
            <a:avLst/>
          </a:prstGeom>
        </p:spPr>
        <p:txBody>
          <a:bodyPr anchorCtr="0" anchor="t" bIns="91425" lIns="91425" spcFirstLastPara="1" rIns="91425" wrap="square" tIns="91425">
            <a:noAutofit/>
          </a:bodyPr>
          <a:lstStyle/>
          <a:p>
            <a:pPr indent="-355600" lvl="0" marL="457200" marR="203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Streaming data from various sources are directly inputted to kafka. Kafka is an open-source distributed stream-processing </a:t>
            </a:r>
            <a:r>
              <a:rPr lang="en-GB" sz="2000">
                <a:solidFill>
                  <a:srgbClr val="000000"/>
                </a:solidFill>
                <a:latin typeface="Times New Roman"/>
                <a:ea typeface="Times New Roman"/>
                <a:cs typeface="Times New Roman"/>
                <a:sym typeface="Times New Roman"/>
              </a:rPr>
              <a:t>framework</a:t>
            </a:r>
            <a:r>
              <a:rPr lang="en-GB" sz="2000">
                <a:solidFill>
                  <a:srgbClr val="000000"/>
                </a:solidFill>
                <a:latin typeface="Times New Roman"/>
                <a:ea typeface="Times New Roman"/>
                <a:cs typeface="Times New Roman"/>
                <a:sym typeface="Times New Roman"/>
              </a:rPr>
              <a:t> that collects this real-time data and stores it in Kafka-broker.</a:t>
            </a:r>
            <a:endParaRPr sz="2000">
              <a:solidFill>
                <a:srgbClr val="000000"/>
              </a:solidFill>
              <a:latin typeface="Times New Roman"/>
              <a:ea typeface="Times New Roman"/>
              <a:cs typeface="Times New Roman"/>
              <a:sym typeface="Times New Roman"/>
            </a:endParaRPr>
          </a:p>
          <a:p>
            <a:pPr indent="-355600" lvl="0" marL="457200" marR="203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This stream of data is directed to the processing engine Spark, through Kafka-consumer which further processes and analyzes these streams of data.</a:t>
            </a:r>
            <a:endParaRPr sz="2000">
              <a:solidFill>
                <a:srgbClr val="000000"/>
              </a:solidFill>
              <a:latin typeface="Times New Roman"/>
              <a:ea typeface="Times New Roman"/>
              <a:cs typeface="Times New Roman"/>
              <a:sym typeface="Times New Roman"/>
            </a:endParaRPr>
          </a:p>
          <a:p>
            <a:pPr indent="-355600" lvl="0" marL="457200" marR="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The datastreams undergoes various processes such as Data injection, Data Storage, Data Processing, and Data Analysis.</a:t>
            </a:r>
            <a:endParaRPr sz="2000">
              <a:solidFill>
                <a:srgbClr val="000000"/>
              </a:solidFill>
              <a:latin typeface="Times New Roman"/>
              <a:ea typeface="Times New Roman"/>
              <a:cs typeface="Times New Roman"/>
              <a:sym typeface="Times New Roman"/>
            </a:endParaRPr>
          </a:p>
          <a:p>
            <a:pPr indent="0" lvl="0" marL="457200" marR="685800" rtl="0" algn="l">
              <a:lnSpc>
                <a:spcPct val="115000"/>
              </a:lnSpc>
              <a:spcBef>
                <a:spcPts val="800"/>
              </a:spcBef>
              <a:spcAft>
                <a:spcPts val="0"/>
              </a:spcAft>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2000">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9"/>
          <p:cNvSpPr txBox="1"/>
          <p:nvPr>
            <p:ph type="title"/>
          </p:nvPr>
        </p:nvSpPr>
        <p:spPr>
          <a:xfrm>
            <a:off x="819150" y="34155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Approach</a:t>
            </a:r>
            <a:endParaRPr sz="3400">
              <a:solidFill>
                <a:srgbClr val="000000"/>
              </a:solidFill>
              <a:latin typeface="Times New Roman"/>
              <a:ea typeface="Times New Roman"/>
              <a:cs typeface="Times New Roman"/>
              <a:sym typeface="Times New Roman"/>
            </a:endParaRPr>
          </a:p>
        </p:txBody>
      </p:sp>
      <p:sp>
        <p:nvSpPr>
          <p:cNvPr id="167" name="Google Shape;167;p19"/>
          <p:cNvSpPr txBox="1"/>
          <p:nvPr>
            <p:ph idx="1" type="body"/>
          </p:nvPr>
        </p:nvSpPr>
        <p:spPr>
          <a:xfrm>
            <a:off x="819150" y="1119025"/>
            <a:ext cx="7505700" cy="3719700"/>
          </a:xfrm>
          <a:prstGeom prst="rect">
            <a:avLst/>
          </a:prstGeom>
        </p:spPr>
        <p:txBody>
          <a:bodyPr anchorCtr="0" anchor="t" bIns="91425" lIns="91425" spcFirstLastPara="1" rIns="91425" wrap="square" tIns="91425">
            <a:noAutofit/>
          </a:bodyPr>
          <a:lstStyle/>
          <a:p>
            <a:pPr indent="-355600" lvl="0" marL="457200" marR="685800" rtl="0" algn="l">
              <a:lnSpc>
                <a:spcPct val="115000"/>
              </a:lnSpc>
              <a:spcBef>
                <a:spcPts val="8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The </a:t>
            </a:r>
            <a:r>
              <a:rPr lang="en-GB" sz="2000">
                <a:solidFill>
                  <a:srgbClr val="000000"/>
                </a:solidFill>
                <a:latin typeface="Times New Roman"/>
                <a:ea typeface="Times New Roman"/>
                <a:cs typeface="Times New Roman"/>
                <a:sym typeface="Times New Roman"/>
              </a:rPr>
              <a:t>analysis</a:t>
            </a:r>
            <a:r>
              <a:rPr lang="en-GB" sz="2000">
                <a:solidFill>
                  <a:srgbClr val="000000"/>
                </a:solidFill>
                <a:latin typeface="Times New Roman"/>
                <a:ea typeface="Times New Roman"/>
                <a:cs typeface="Times New Roman"/>
                <a:sym typeface="Times New Roman"/>
              </a:rPr>
              <a:t> results are stored in Mysql and the raw data is stored in Cassandra (because for further enhancement in the application,where-in we intend to add prediction models, data of any format can be stored as it is NO-SQL based database).</a:t>
            </a:r>
            <a:endParaRPr sz="2000">
              <a:solidFill>
                <a:srgbClr val="000000"/>
              </a:solidFill>
              <a:latin typeface="Times New Roman"/>
              <a:ea typeface="Times New Roman"/>
              <a:cs typeface="Times New Roman"/>
              <a:sym typeface="Times New Roman"/>
            </a:endParaRPr>
          </a:p>
          <a:p>
            <a:pPr indent="-355600" lvl="0" marL="457200" marR="6858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After analyzing, the visualization outcome is depicted in the Superset application.</a:t>
            </a:r>
            <a:endParaRPr sz="2000">
              <a:solidFill>
                <a:srgbClr val="000000"/>
              </a:solidFill>
              <a:latin typeface="Times New Roman"/>
              <a:ea typeface="Times New Roman"/>
              <a:cs typeface="Times New Roman"/>
              <a:sym typeface="Times New Roman"/>
            </a:endParaRPr>
          </a:p>
          <a:p>
            <a:pPr indent="0" lvl="0" marL="457200" marR="685800" rtl="0" algn="l">
              <a:lnSpc>
                <a:spcPct val="115000"/>
              </a:lnSpc>
              <a:spcBef>
                <a:spcPts val="800"/>
              </a:spcBef>
              <a:spcAft>
                <a:spcPts val="0"/>
              </a:spcAft>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2000">
              <a:latin typeface="Times New Roman"/>
              <a:ea typeface="Times New Roman"/>
              <a:cs typeface="Times New Roman"/>
              <a:sym typeface="Times New Rom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0"/>
          <p:cNvSpPr txBox="1"/>
          <p:nvPr>
            <p:ph type="title"/>
          </p:nvPr>
        </p:nvSpPr>
        <p:spPr>
          <a:xfrm>
            <a:off x="819150" y="358125"/>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Tools and Technologies used</a:t>
            </a:r>
            <a:endParaRPr sz="3400">
              <a:solidFill>
                <a:srgbClr val="000000"/>
              </a:solidFill>
              <a:latin typeface="Times New Roman"/>
              <a:ea typeface="Times New Roman"/>
              <a:cs typeface="Times New Roman"/>
              <a:sym typeface="Times New Roman"/>
            </a:endParaRPr>
          </a:p>
        </p:txBody>
      </p:sp>
      <p:sp>
        <p:nvSpPr>
          <p:cNvPr id="173" name="Google Shape;173;p20"/>
          <p:cNvSpPr txBox="1"/>
          <p:nvPr>
            <p:ph idx="1" type="body"/>
          </p:nvPr>
        </p:nvSpPr>
        <p:spPr>
          <a:xfrm>
            <a:off x="819150" y="1045225"/>
            <a:ext cx="7505700" cy="35745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Hadoop – open-source software utility used for storage and computation of data.</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Kafka – used for capturing and storing streams of real-time data into categories called topics and later gives it to processing engine for analysis.</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Spark – a data processing engine used for the collection of data-stream from Kafka and further storage, processing, and analyzing the data.</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MySQL – is an open-source RDMS used to store the analyzed data.</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0"/>
              </a:spcAft>
              <a:buSzPts val="688"/>
              <a:buNone/>
            </a:pPr>
            <a:r>
              <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600"/>
              </a:spcBef>
              <a:spcAft>
                <a:spcPts val="1200"/>
              </a:spcAft>
              <a:buSzPts val="688"/>
              <a:buNone/>
            </a:pPr>
            <a:r>
              <a:t/>
            </a:r>
            <a:endParaRPr sz="812"/>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1"/>
          <p:cNvSpPr txBox="1"/>
          <p:nvPr>
            <p:ph type="title"/>
          </p:nvPr>
        </p:nvSpPr>
        <p:spPr>
          <a:xfrm>
            <a:off x="819150" y="447250"/>
            <a:ext cx="7505700" cy="827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b="1" lang="en-GB" sz="3400">
                <a:solidFill>
                  <a:srgbClr val="000000"/>
                </a:solidFill>
                <a:latin typeface="Times New Roman"/>
                <a:ea typeface="Times New Roman"/>
                <a:cs typeface="Times New Roman"/>
                <a:sym typeface="Times New Roman"/>
              </a:rPr>
              <a:t>Tools and Technologies used</a:t>
            </a:r>
            <a:endParaRPr sz="3400">
              <a:solidFill>
                <a:srgbClr val="000000"/>
              </a:solidFill>
              <a:latin typeface="Times New Roman"/>
              <a:ea typeface="Times New Roman"/>
              <a:cs typeface="Times New Roman"/>
              <a:sym typeface="Times New Roman"/>
            </a:endParaRPr>
          </a:p>
        </p:txBody>
      </p:sp>
      <p:sp>
        <p:nvSpPr>
          <p:cNvPr id="179" name="Google Shape;179;p21"/>
          <p:cNvSpPr txBox="1"/>
          <p:nvPr>
            <p:ph idx="1" type="body"/>
          </p:nvPr>
        </p:nvSpPr>
        <p:spPr>
          <a:xfrm>
            <a:off x="819150" y="1223400"/>
            <a:ext cx="7505700" cy="26967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100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Cassandra –  NoSQL database management system used to store raw data.</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Superset- an open-source software application for data exploration and data visualization.</a:t>
            </a:r>
            <a:endParaRPr sz="2000">
              <a:solidFill>
                <a:srgbClr val="000000"/>
              </a:solidFill>
              <a:latin typeface="Times New Roman"/>
              <a:ea typeface="Times New Roman"/>
              <a:cs typeface="Times New Roman"/>
              <a:sym typeface="Times New Roman"/>
            </a:endParaRPr>
          </a:p>
          <a:p>
            <a:pPr indent="-355600" lvl="0" marL="457200" rtl="0" algn="l">
              <a:lnSpc>
                <a:spcPct val="115000"/>
              </a:lnSpc>
              <a:spcBef>
                <a:spcPts val="0"/>
              </a:spcBef>
              <a:spcAft>
                <a:spcPts val="0"/>
              </a:spcAft>
              <a:buClr>
                <a:srgbClr val="000000"/>
              </a:buClr>
              <a:buSzPts val="2000"/>
              <a:buFont typeface="Times New Roman"/>
              <a:buChar char="●"/>
            </a:pPr>
            <a:r>
              <a:rPr lang="en-GB" sz="2000">
                <a:solidFill>
                  <a:srgbClr val="000000"/>
                </a:solidFill>
                <a:latin typeface="Times New Roman"/>
                <a:ea typeface="Times New Roman"/>
                <a:cs typeface="Times New Roman"/>
                <a:sym typeface="Times New Roman"/>
              </a:rPr>
              <a:t>Python (Anaconda, PyCharm) – The programming language used for the analysis.</a:t>
            </a:r>
            <a:endParaRPr sz="20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SzPts val="688"/>
              <a:buNone/>
            </a:pPr>
            <a:r>
              <a:t/>
            </a:r>
            <a:endParaRPr sz="812"/>
          </a:p>
        </p:txBody>
      </p:sp>
    </p:spTree>
  </p:cSld>
  <p:clrMapOvr>
    <a:masterClrMapping/>
  </p:clrMapOvr>
</p:sld>
</file>

<file path=ppt/theme/theme1.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